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8"/>
  </p:notesMasterIdLst>
  <p:sldIdLst>
    <p:sldId id="256" r:id="rId2"/>
    <p:sldId id="284" r:id="rId3"/>
    <p:sldId id="296" r:id="rId4"/>
    <p:sldId id="324" r:id="rId5"/>
    <p:sldId id="298" r:id="rId6"/>
    <p:sldId id="299" r:id="rId7"/>
    <p:sldId id="300" r:id="rId8"/>
    <p:sldId id="304" r:id="rId9"/>
    <p:sldId id="301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4" r:id="rId18"/>
    <p:sldId id="313" r:id="rId19"/>
    <p:sldId id="315" r:id="rId20"/>
    <p:sldId id="316" r:id="rId21"/>
    <p:sldId id="317" r:id="rId22"/>
    <p:sldId id="318" r:id="rId23"/>
    <p:sldId id="319" r:id="rId24"/>
    <p:sldId id="322" r:id="rId25"/>
    <p:sldId id="320" r:id="rId26"/>
    <p:sldId id="292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CC0000"/>
    <a:srgbClr val="CC6600"/>
    <a:srgbClr val="996600"/>
    <a:srgbClr val="FFECAF"/>
    <a:srgbClr val="518BE1"/>
    <a:srgbClr val="B5CCF9"/>
    <a:srgbClr val="3D92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78129" autoAdjust="0"/>
  </p:normalViewPr>
  <p:slideViewPr>
    <p:cSldViewPr>
      <p:cViewPr>
        <p:scale>
          <a:sx n="75" d="100"/>
          <a:sy n="75" d="100"/>
        </p:scale>
        <p:origin x="-1080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77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F26F19B-19DA-43CC-9B30-3634E0340C04}" type="datetimeFigureOut">
              <a:rPr lang="es-ES"/>
              <a:pPr>
                <a:defRPr/>
              </a:pPr>
              <a:t>11/05/2017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0FF8673E-DEAB-49A5-A971-2289EF22CEC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57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245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D6A83-BE5E-43C6-B684-6DA820C51AED}" type="slidenum">
              <a:rPr lang="es-ES" sz="1200" smtClean="0"/>
              <a:pPr eaLnBrk="1" hangingPunct="1"/>
              <a:t>1</a:t>
            </a:fld>
            <a:endParaRPr lang="es-ES" sz="120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983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66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OSI: organización</a:t>
            </a:r>
            <a:r>
              <a:rPr lang="es-ES" baseline="0" dirty="0" smtClean="0"/>
              <a:t> sanitaria integrada</a:t>
            </a:r>
          </a:p>
          <a:p>
            <a:r>
              <a:rPr lang="es-ES" baseline="0" dirty="0" smtClean="0"/>
              <a:t>CS: centro de salud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OSI: organización</a:t>
            </a:r>
            <a:r>
              <a:rPr lang="es-ES" baseline="0" dirty="0" smtClean="0"/>
              <a:t> sanitaria integrada</a:t>
            </a:r>
          </a:p>
          <a:p>
            <a:r>
              <a:rPr lang="es-ES" baseline="0" dirty="0" smtClean="0"/>
              <a:t>CS</a:t>
            </a:r>
            <a:r>
              <a:rPr lang="es-ES" baseline="0" smtClean="0"/>
              <a:t>: centro de salud 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OSI: organización</a:t>
            </a:r>
            <a:r>
              <a:rPr lang="es-ES" baseline="0" dirty="0" smtClean="0"/>
              <a:t> sanitaria integrada</a:t>
            </a:r>
          </a:p>
          <a:p>
            <a:r>
              <a:rPr lang="es-ES" baseline="0" dirty="0" smtClean="0"/>
              <a:t>CS</a:t>
            </a:r>
            <a:r>
              <a:rPr lang="es-ES" baseline="0" smtClean="0"/>
              <a:t>: centro de salud 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EyTS</a:t>
            </a:r>
            <a:r>
              <a:rPr lang="es-ES" dirty="0" smtClean="0"/>
              <a:t>:</a:t>
            </a:r>
            <a:r>
              <a:rPr lang="es-ES" baseline="0" dirty="0" smtClean="0"/>
              <a:t> Emergencias y Transporte Sanitario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EyTS</a:t>
            </a:r>
            <a:r>
              <a:rPr lang="es-ES" dirty="0" smtClean="0"/>
              <a:t>:</a:t>
            </a:r>
            <a:r>
              <a:rPr lang="es-ES" baseline="0" dirty="0" smtClean="0"/>
              <a:t> Emergencias y </a:t>
            </a:r>
            <a:r>
              <a:rPr lang="es-ES" baseline="0" smtClean="0"/>
              <a:t>Transporte Sanitario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711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F8673E-DEAB-49A5-A971-2289EF22CECD}" type="slidenum">
              <a:rPr lang="es-ES" smtClean="0"/>
              <a:pPr>
                <a:defRPr/>
              </a:pPr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6587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5"/>
          </a:xfrm>
        </p:spPr>
        <p:txBody>
          <a:bodyPr/>
          <a:lstStyle>
            <a:lvl1pPr>
              <a:defRPr lang="es-ES" sz="44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5569" y="3789040"/>
            <a:ext cx="6400800" cy="12961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400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 userDrawn="1"/>
        </p:nvSpPr>
        <p:spPr bwMode="auto">
          <a:xfrm>
            <a:off x="536974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Haga clic para modificar el estilo de texto del patrón</a:t>
            </a:r>
          </a:p>
          <a:p>
            <a:pPr lvl="1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800" dirty="0" smtClean="0">
                <a:solidFill>
                  <a:srgbClr val="000000"/>
                </a:solidFill>
                <a:latin typeface="Arial Unicode MS" pitchFamily="34" charset="-128"/>
              </a:rPr>
              <a:t>Segundo nivel</a:t>
            </a:r>
          </a:p>
          <a:p>
            <a:pPr lvl="2">
              <a:spcBef>
                <a:spcPct val="20000"/>
              </a:spcBef>
              <a:buClr>
                <a:schemeClr val="tx2">
                  <a:lumMod val="50000"/>
                </a:schemeClr>
              </a:buClr>
              <a:buFontTx/>
              <a:buChar char="•"/>
              <a:defRPr/>
            </a:pPr>
            <a:r>
              <a:rPr lang="es-ES" dirty="0" smtClean="0">
                <a:solidFill>
                  <a:srgbClr val="000000"/>
                </a:solidFill>
                <a:latin typeface="Arial Unicode MS" pitchFamily="34" charset="-128"/>
              </a:rPr>
              <a:t>Tercer nivel</a:t>
            </a:r>
          </a:p>
          <a:p>
            <a:pPr lvl="3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–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Cuarto nivel</a:t>
            </a:r>
          </a:p>
          <a:p>
            <a:pPr lvl="4">
              <a:spcBef>
                <a:spcPct val="20000"/>
              </a:spcBef>
              <a:buClr>
                <a:schemeClr val="tx2">
                  <a:lumMod val="75000"/>
                </a:schemeClr>
              </a:buClr>
              <a:buFontTx/>
              <a:buChar char="»"/>
              <a:defRPr/>
            </a:pPr>
            <a:r>
              <a:rPr lang="es-ES" sz="2000" dirty="0" smtClean="0">
                <a:solidFill>
                  <a:srgbClr val="000000"/>
                </a:solidFill>
                <a:latin typeface="Arial Unicode MS" pitchFamily="34" charset="-128"/>
              </a:rPr>
              <a:t>Quinto nivel</a:t>
            </a:r>
          </a:p>
        </p:txBody>
      </p:sp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684213" y="26064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Haga clic para modificar el estilo de título del patrón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375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 userDrawn="1"/>
        </p:nvSpPr>
        <p:spPr bwMode="auto">
          <a:xfrm>
            <a:off x="1331915" y="333375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8" y="20640"/>
            <a:ext cx="1035051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2 Marcador de contenido"/>
          <p:cNvSpPr txBox="1">
            <a:spLocks/>
          </p:cNvSpPr>
          <p:nvPr userDrawn="1"/>
        </p:nvSpPr>
        <p:spPr bwMode="auto">
          <a:xfrm>
            <a:off x="536974" y="1484784"/>
            <a:ext cx="806747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dirty="0" smtClean="0">
                <a:solidFill>
                  <a:srgbClr val="000000"/>
                </a:solidFill>
                <a:latin typeface="Arial Unicode MS" pitchFamily="34" charset="-128"/>
              </a:rPr>
              <a:t>Idea clave</a:t>
            </a: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 1</a:t>
            </a:r>
          </a:p>
          <a:p>
            <a:pPr marL="457200" indent="-457200">
              <a:spcBef>
                <a:spcPct val="20000"/>
              </a:spcBef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es-ES" sz="3200" baseline="0" dirty="0" smtClean="0">
                <a:solidFill>
                  <a:srgbClr val="000000"/>
                </a:solidFill>
                <a:latin typeface="Arial Unicode MS" pitchFamily="34" charset="-128"/>
              </a:rPr>
              <a:t>Idea clave 2</a:t>
            </a:r>
          </a:p>
        </p:txBody>
      </p:sp>
    </p:spTree>
    <p:extLst>
      <p:ext uri="{BB962C8B-B14F-4D97-AF65-F5344CB8AC3E}">
        <p14:creationId xmlns:p14="http://schemas.microsoft.com/office/powerpoint/2010/main" val="397126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C52FD-2590-418F-B853-56C0691D2CA8}" type="datetimeFigureOut">
              <a:rPr lang="es-ES"/>
              <a:pPr>
                <a:defRPr/>
              </a:pPr>
              <a:t>11/05/2017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D1966-7F7B-4234-99CE-166EF6C5EC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2356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1711-CBEC-4B81-BBD0-B11A6F678385}" type="datetimeFigureOut">
              <a:rPr lang="es-ES"/>
              <a:pPr>
                <a:defRPr/>
              </a:pPr>
              <a:t>11/05/2017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0F827-DEC1-4D10-9BEA-49F4941E463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143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5613" y="188640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9" name="8 CuadroTexto"/>
          <p:cNvSpPr txBox="1"/>
          <p:nvPr userDrawn="1"/>
        </p:nvSpPr>
        <p:spPr>
          <a:xfrm>
            <a:off x="611560" y="1484786"/>
            <a:ext cx="79208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1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r>
              <a:rPr lang="es-ES" sz="3200" kern="1200" baseline="0" dirty="0" smtClean="0">
                <a:solidFill>
                  <a:srgbClr val="000000"/>
                </a:solidFill>
                <a:latin typeface="Arial Unicode MS" pitchFamily="34" charset="-128"/>
                <a:ea typeface="+mn-ea"/>
                <a:cs typeface="+mn-cs"/>
              </a:rPr>
              <a:t>Viñeta 2</a:t>
            </a: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 smtClean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  <a:p>
            <a:pPr marL="457200" indent="-457200"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</a:pPr>
            <a:endParaRPr lang="es-ES" sz="3200" kern="1200" baseline="0" dirty="0">
              <a:solidFill>
                <a:srgbClr val="000000"/>
              </a:solidFill>
              <a:latin typeface="Arial Unicode MS" pitchFamily="34" charset="-128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767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8551" y="404664"/>
            <a:ext cx="8229600" cy="1143000"/>
          </a:xfrm>
        </p:spPr>
        <p:txBody>
          <a:bodyPr/>
          <a:lstStyle>
            <a:lvl1pPr>
              <a:defRPr lang="es-ES" sz="40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grpSp>
        <p:nvGrpSpPr>
          <p:cNvPr id="4" name="Group 7"/>
          <p:cNvGrpSpPr>
            <a:grpSpLocks/>
          </p:cNvGrpSpPr>
          <p:nvPr userDrawn="1"/>
        </p:nvGrpSpPr>
        <p:grpSpPr bwMode="auto">
          <a:xfrm>
            <a:off x="5611640" y="2251325"/>
            <a:ext cx="3168651" cy="3065463"/>
            <a:chOff x="3035" y="1570"/>
            <a:chExt cx="2204" cy="2158"/>
          </a:xfrm>
        </p:grpSpPr>
        <p:pic>
          <p:nvPicPr>
            <p:cNvPr id="5" name="Picture 8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010"/>
            <a:stretch>
              <a:fillRect/>
            </a:stretch>
          </p:blipFill>
          <p:spPr bwMode="auto">
            <a:xfrm>
              <a:off x="3035" y="1933"/>
              <a:ext cx="2126" cy="17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107" y="1570"/>
              <a:ext cx="213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s-ES" b="1" i="1" smtClean="0">
                  <a:latin typeface="Verdana" pitchFamily="34" charset="0"/>
                </a:rPr>
                <a:t>Eskerrik asko!!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59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5B54B-F40E-4440-9BFD-8345DD8E37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5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5117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" y="20640"/>
            <a:ext cx="1035051" cy="145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259634" y="215443"/>
            <a:ext cx="7540327" cy="1066130"/>
          </a:xfrm>
        </p:spPr>
        <p:txBody>
          <a:bodyPr/>
          <a:lstStyle>
            <a:lvl1pPr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idx="4294967295" hasCustomPrompt="1"/>
          </p:nvPr>
        </p:nvSpPr>
        <p:spPr bwMode="auto">
          <a:xfrm>
            <a:off x="755576" y="1501899"/>
            <a:ext cx="79208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Font typeface="Wingdings" pitchFamily="2" charset="2"/>
              <a:buChar char="ü"/>
              <a:defRPr baseline="0"/>
            </a:lvl1pPr>
          </a:lstStyle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 err="1" smtClean="0">
                <a:latin typeface="Arial Unicode MS" pitchFamily="34" charset="-128"/>
              </a:rPr>
              <a:t>Ideia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 err="1" smtClean="0">
                <a:latin typeface="Arial Unicode MS" pitchFamily="34" charset="-128"/>
              </a:rPr>
              <a:t>nagusia</a:t>
            </a:r>
            <a:r>
              <a:rPr lang="es-ES" dirty="0" smtClean="0">
                <a:latin typeface="Arial Unicode MS" pitchFamily="34" charset="-128"/>
              </a:rPr>
              <a:t> </a:t>
            </a:r>
            <a:r>
              <a:rPr lang="es-ES" dirty="0">
                <a:latin typeface="Arial Unicode MS" pitchFamily="34" charset="-128"/>
              </a:rPr>
              <a:t>1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2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</a:t>
            </a:r>
            <a:r>
              <a:rPr lang="es-ES" dirty="0" smtClean="0">
                <a:latin typeface="Arial Unicode MS" pitchFamily="34" charset="-128"/>
              </a:rPr>
              <a:t>3</a:t>
            </a:r>
            <a:endParaRPr lang="es-ES" dirty="0">
              <a:latin typeface="Arial Unicode MS" pitchFamily="34" charset="-128"/>
            </a:endParaRP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4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5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dirty="0">
                <a:latin typeface="Arial Unicode MS" pitchFamily="34" charset="-128"/>
              </a:rPr>
              <a:t>Viñeta 6</a:t>
            </a:r>
          </a:p>
          <a:p>
            <a:pPr>
              <a:buFontTx/>
              <a:buNone/>
            </a:pPr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0322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dirty="0" smtClean="0"/>
              <a:t>Titulo de estilo de diapositiva</a:t>
            </a:r>
          </a:p>
        </p:txBody>
      </p:sp>
      <p:pic>
        <p:nvPicPr>
          <p:cNvPr id="1027" name="3B33EDE9-9423-4829-8EB1-3CF2B89F22E2" descr="A0C906B2-1E21-4B76-9682-5B3575CFFF58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" y="5367339"/>
            <a:ext cx="91360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9" r:id="rId4"/>
    <p:sldLayoutId id="2147483880" r:id="rId5"/>
    <p:sldLayoutId id="2147483885" r:id="rId6"/>
    <p:sldLayoutId id="2147483887" r:id="rId7"/>
    <p:sldLayoutId id="2147483889" r:id="rId8"/>
    <p:sldLayoutId id="214748389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s-ES" sz="4400" kern="1200" dirty="0" smtClean="0">
          <a:solidFill>
            <a:schemeClr val="tx2"/>
          </a:solidFill>
          <a:latin typeface="Arial Black" pitchFamily="34" charset="0"/>
          <a:ea typeface="+mn-ea"/>
          <a:cs typeface="+mn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akidetza.eus/sites/Intranet/es/referencia-documental/Documentos%20compartidos/USO%20de%20FORMULARIOS%20COMPARTIDOS%20entre%20Osabide%20GLOBAL%20Y%20Osabide%20AP.pdf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sakidetza.eus/sites/Intranet/es/referencia-documental/Documentos%20compartidos/USO%20de%20FORMULARIOS%20COMPARTIDOS%20entre%20Osabide%20GLOBAL%20Y%20Osabide%20AP.pdf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sagune.osakidetza.eus/423/Documentos%20de%20Grupo/Forms/AllItems.asp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ropbox.com/sh/2d6yo8mn4eh1blj/AADJpdHHBPSGW_AX5fOa9UvVa?dl=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sagune.osakidetza.eus/423/Documentos%20de%20Grupo/GIDEP_10_Material%20del%20carro%20de%20urgencias%20en%20AP_2017.02.27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ttps://osagune.osakidetza.eus/423/Documentos%20de%20Grupo/Forms/AllItems.aspx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hyperlink" Target="http://www.osakidetza.euskadi.eus/contenidos/informacion/cevime_infac_2017/es_def/adjuntos/INFAC%20vol%2025%20n_2_protocolos%20pediatr%C3%ADa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539751" y="1196975"/>
            <a:ext cx="7772400" cy="2303463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URGENCIAS DE PEDIATRÍA: </a:t>
            </a:r>
            <a:br>
              <a:rPr lang="es-ES_tradnl" dirty="0" smtClean="0"/>
            </a:br>
            <a:r>
              <a:rPr lang="es-ES_tradnl" sz="3600" dirty="0" smtClean="0"/>
              <a:t>PROTOCOLOS DE ATENCIÓN PREHOSPITALARIA </a:t>
            </a: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sz="3600" dirty="0" smtClean="0">
                <a:solidFill>
                  <a:schemeClr val="tx2"/>
                </a:solidFill>
              </a:rPr>
              <a:t/>
            </a:r>
            <a:br>
              <a:rPr lang="es-ES_tradnl" sz="3600" dirty="0" smtClean="0">
                <a:solidFill>
                  <a:schemeClr val="tx2"/>
                </a:solidFill>
              </a:rPr>
            </a:br>
            <a:r>
              <a:rPr lang="es-ES_tradnl" dirty="0" err="1" smtClean="0">
                <a:solidFill>
                  <a:schemeClr val="tx2"/>
                </a:solidFill>
                <a:latin typeface="Arial Black" pitchFamily="34" charset="0"/>
              </a:rPr>
              <a:t>Vol</a:t>
            </a:r>
            <a:r>
              <a:rPr lang="es-ES_tradnl" dirty="0" smtClean="0">
                <a:solidFill>
                  <a:schemeClr val="tx2"/>
                </a:solidFill>
                <a:latin typeface="Arial Black" pitchFamily="34" charset="0"/>
              </a:rPr>
              <a:t> 25, nº 2 - 2017</a:t>
            </a:r>
            <a:endParaRPr lang="es-ES" dirty="0" smtClean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TRIÁNGULO DE EVALUACIÓN PEDIÁTRICA (TEP)  (III)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80" y="1596069"/>
            <a:ext cx="8215085" cy="3921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TRIAJE DE ENFERMERÍA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5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/>
              <a:t>El incremento </a:t>
            </a:r>
            <a:r>
              <a:rPr lang="es-ES" sz="2400" dirty="0" smtClean="0"/>
              <a:t>de </a:t>
            </a:r>
            <a:r>
              <a:rPr lang="es-ES" sz="2400" dirty="0"/>
              <a:t>la demanda urgente </a:t>
            </a:r>
            <a:r>
              <a:rPr lang="es-ES" sz="2400" dirty="0" smtClean="0"/>
              <a:t>pediátrica ha </a:t>
            </a:r>
            <a:r>
              <a:rPr lang="es-ES" sz="2400" dirty="0"/>
              <a:t>motivado el desarrollo </a:t>
            </a:r>
            <a:r>
              <a:rPr lang="es-ES" sz="2400" dirty="0" smtClean="0"/>
              <a:t>de estrategias </a:t>
            </a:r>
            <a:r>
              <a:rPr lang="es-ES" sz="2400" dirty="0"/>
              <a:t>para gestionar con eficiencia el aumento del flujo de pacientes. Uno de los retos es </a:t>
            </a:r>
            <a:r>
              <a:rPr lang="es-ES" sz="2400" dirty="0" smtClean="0"/>
              <a:t>evitar que </a:t>
            </a:r>
            <a:r>
              <a:rPr lang="es-ES" sz="2400" dirty="0"/>
              <a:t>la masificación demore la asistencia de un niño con un proceso </a:t>
            </a:r>
            <a:r>
              <a:rPr lang="es-ES" sz="2400" dirty="0" smtClean="0"/>
              <a:t>grave.</a:t>
            </a:r>
            <a:endParaRPr lang="es-ES" sz="2400" dirty="0"/>
          </a:p>
          <a:p>
            <a:r>
              <a:rPr lang="es-ES" sz="2400" dirty="0" smtClean="0"/>
              <a:t>Los </a:t>
            </a:r>
            <a:r>
              <a:rPr lang="es-ES" sz="2400" dirty="0"/>
              <a:t>sistemas de </a:t>
            </a:r>
            <a:r>
              <a:rPr lang="es-ES" sz="2400" dirty="0" err="1" smtClean="0"/>
              <a:t>triaje</a:t>
            </a:r>
            <a:r>
              <a:rPr lang="es-ES" sz="2400" dirty="0" smtClean="0"/>
              <a:t> </a:t>
            </a:r>
            <a:r>
              <a:rPr lang="es-ES" sz="2400" dirty="0"/>
              <a:t>establecen una clasificación de los pacientes de </a:t>
            </a:r>
            <a:r>
              <a:rPr lang="es-ES" sz="2400" dirty="0" smtClean="0"/>
              <a:t>forma rápida </a:t>
            </a:r>
            <a:r>
              <a:rPr lang="es-ES" sz="2400" dirty="0"/>
              <a:t>y sencilla a su llegada, en función de la gravedad, permitiendo una organización y </a:t>
            </a:r>
            <a:r>
              <a:rPr lang="es-ES" sz="2400" dirty="0" smtClean="0"/>
              <a:t>gestión eficaz </a:t>
            </a:r>
            <a:r>
              <a:rPr lang="es-ES" sz="2400" dirty="0"/>
              <a:t>de la asistencia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82960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TRIAJE DE ENFERMERÍA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1268760"/>
            <a:ext cx="8136904" cy="410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/>
              <a:t>Objetivos del </a:t>
            </a:r>
            <a:r>
              <a:rPr lang="es-ES" sz="2400" b="1" u="sng" dirty="0" err="1"/>
              <a:t>triaje</a:t>
            </a:r>
            <a:r>
              <a:rPr lang="es-ES" sz="2400" b="1" u="sng" dirty="0"/>
              <a:t> de enfermería en AP </a:t>
            </a:r>
            <a:r>
              <a:rPr lang="es-ES" sz="2400" dirty="0" smtClean="0"/>
              <a:t>en pacientes </a:t>
            </a:r>
            <a:r>
              <a:rPr lang="es-ES" sz="2400" dirty="0"/>
              <a:t>indemorables (o </a:t>
            </a:r>
            <a:r>
              <a:rPr lang="es-ES" sz="2400" dirty="0" smtClean="0"/>
              <a:t>con </a:t>
            </a:r>
            <a:r>
              <a:rPr lang="es-ES" sz="2400" dirty="0"/>
              <a:t>cita y tiempo de </a:t>
            </a:r>
            <a:r>
              <a:rPr lang="es-ES" sz="2400" dirty="0" smtClean="0"/>
              <a:t>espera estimado </a:t>
            </a:r>
            <a:r>
              <a:rPr lang="es-ES" sz="2400" dirty="0"/>
              <a:t>largo</a:t>
            </a:r>
            <a:r>
              <a:rPr lang="es-ES" sz="2400" dirty="0" smtClean="0"/>
              <a:t>): </a:t>
            </a:r>
          </a:p>
          <a:p>
            <a:pPr marL="0" indent="0">
              <a:buNone/>
            </a:pPr>
            <a:endParaRPr lang="es-ES" sz="2400" dirty="0" smtClean="0"/>
          </a:p>
          <a:p>
            <a:r>
              <a:rPr lang="es-ES" sz="2400" dirty="0" smtClean="0"/>
              <a:t>discriminar </a:t>
            </a:r>
            <a:r>
              <a:rPr lang="es-ES" sz="2400" dirty="0"/>
              <a:t>la verdadera urgencia, evitando que se </a:t>
            </a:r>
            <a:r>
              <a:rPr lang="es-ES" sz="2400" dirty="0" smtClean="0"/>
              <a:t>demore la </a:t>
            </a:r>
            <a:r>
              <a:rPr lang="es-ES" sz="2400" dirty="0"/>
              <a:t>asistencia de niños </a:t>
            </a:r>
            <a:r>
              <a:rPr lang="es-ES" sz="2400" dirty="0" smtClean="0"/>
              <a:t>graves. </a:t>
            </a:r>
          </a:p>
          <a:p>
            <a:r>
              <a:rPr lang="es-ES" sz="2400" dirty="0" smtClean="0"/>
              <a:t>dar </a:t>
            </a:r>
            <a:r>
              <a:rPr lang="es-ES" sz="2400" dirty="0"/>
              <a:t>seguridad a los padres, reduciendo la ansiedad y </a:t>
            </a:r>
            <a:r>
              <a:rPr lang="es-ES" sz="2400" dirty="0" smtClean="0"/>
              <a:t>aumentando la </a:t>
            </a:r>
            <a:r>
              <a:rPr lang="es-ES" sz="2400" dirty="0"/>
              <a:t>satisfacción al recibir una atención preliminar inmediata. </a:t>
            </a:r>
            <a:endParaRPr lang="es-ES" sz="2400" dirty="0" smtClean="0"/>
          </a:p>
          <a:p>
            <a:r>
              <a:rPr lang="es-ES" sz="2400" dirty="0" smtClean="0"/>
              <a:t>proporcionar medidas </a:t>
            </a:r>
            <a:r>
              <a:rPr lang="es-ES" sz="2400" dirty="0"/>
              <a:t>de educación a los usuarios </a:t>
            </a:r>
            <a:endParaRPr lang="es-ES" sz="2400" dirty="0" smtClean="0"/>
          </a:p>
          <a:p>
            <a:r>
              <a:rPr lang="es-ES" sz="2400" dirty="0" smtClean="0"/>
              <a:t>aumentar </a:t>
            </a:r>
            <a:r>
              <a:rPr lang="es-ES" sz="2400" dirty="0"/>
              <a:t>la satisfacción del personal de pediatría</a:t>
            </a:r>
            <a:r>
              <a:rPr lang="es-ES" sz="2400" dirty="0" smtClean="0"/>
              <a:t>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08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TRIAJE DE ENFERMERÍA (III)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12776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smtClean="0"/>
              <a:t>GIDEP propone una adaptación </a:t>
            </a:r>
            <a:r>
              <a:rPr lang="es-ES" sz="2400" dirty="0"/>
              <a:t>a nuestro medio de “</a:t>
            </a:r>
            <a:r>
              <a:rPr lang="es-ES" sz="2400" dirty="0" err="1"/>
              <a:t>The</a:t>
            </a:r>
            <a:r>
              <a:rPr lang="es-ES" sz="2400" dirty="0"/>
              <a:t> Canadian </a:t>
            </a:r>
            <a:r>
              <a:rPr lang="es-ES" sz="2400" dirty="0" err="1"/>
              <a:t>Paediatric</a:t>
            </a:r>
            <a:r>
              <a:rPr lang="es-ES" sz="2400" dirty="0"/>
              <a:t> E.D. </a:t>
            </a:r>
            <a:r>
              <a:rPr lang="es-ES" sz="2400" dirty="0" err="1"/>
              <a:t>Triage</a:t>
            </a:r>
            <a:r>
              <a:rPr lang="es-ES" sz="2400" dirty="0"/>
              <a:t> and </a:t>
            </a:r>
            <a:r>
              <a:rPr lang="es-ES" sz="2400" dirty="0" err="1"/>
              <a:t>Acuity</a:t>
            </a:r>
            <a:r>
              <a:rPr lang="es-ES" sz="2400" dirty="0"/>
              <a:t> </a:t>
            </a:r>
            <a:r>
              <a:rPr lang="es-ES" sz="2400" dirty="0" err="1"/>
              <a:t>Scale</a:t>
            </a:r>
            <a:r>
              <a:rPr lang="es-ES" sz="2400" dirty="0" smtClean="0"/>
              <a:t>”. </a:t>
            </a:r>
          </a:p>
          <a:p>
            <a:r>
              <a:rPr lang="es-ES" sz="2400" dirty="0" smtClean="0"/>
              <a:t>Establece </a:t>
            </a:r>
            <a:r>
              <a:rPr lang="es-ES" sz="2400" b="1" dirty="0" smtClean="0"/>
              <a:t>5 </a:t>
            </a:r>
            <a:r>
              <a:rPr lang="es-ES" sz="2400" b="1" dirty="0"/>
              <a:t>niveles de gravedad </a:t>
            </a:r>
            <a:r>
              <a:rPr lang="es-ES" sz="2400" dirty="0"/>
              <a:t>que conllevan distintos tiempos de espera hasta la atención médica.</a:t>
            </a:r>
          </a:p>
          <a:p>
            <a:r>
              <a:rPr lang="es-ES" sz="2400" dirty="0"/>
              <a:t>El </a:t>
            </a:r>
            <a:r>
              <a:rPr lang="es-ES" sz="2400" dirty="0" err="1"/>
              <a:t>triaje</a:t>
            </a:r>
            <a:r>
              <a:rPr lang="es-ES" sz="2400" dirty="0"/>
              <a:t> incluye tres pasos: la </a:t>
            </a:r>
            <a:r>
              <a:rPr lang="es-ES" sz="2400" b="1" dirty="0"/>
              <a:t>aplicación del TEP</a:t>
            </a:r>
            <a:r>
              <a:rPr lang="es-ES" sz="2400" dirty="0"/>
              <a:t>, la valoración del </a:t>
            </a:r>
            <a:r>
              <a:rPr lang="es-ES" sz="2400" b="1" dirty="0"/>
              <a:t>motivo </a:t>
            </a:r>
            <a:r>
              <a:rPr lang="es-ES" sz="2400" b="1" dirty="0" smtClean="0"/>
              <a:t>principal de </a:t>
            </a:r>
            <a:r>
              <a:rPr lang="es-ES" sz="2400" b="1" dirty="0"/>
              <a:t>consulta </a:t>
            </a:r>
            <a:r>
              <a:rPr lang="es-ES" sz="2400" dirty="0" smtClean="0"/>
              <a:t>y la </a:t>
            </a:r>
            <a:r>
              <a:rPr lang="es-ES" sz="2400" b="1" dirty="0" smtClean="0"/>
              <a:t>toma </a:t>
            </a:r>
            <a:r>
              <a:rPr lang="es-ES" sz="2400" b="1" dirty="0"/>
              <a:t>de constantes y aplicación de escalas de dolor</a:t>
            </a:r>
            <a:r>
              <a:rPr lang="es-ES" sz="2400" dirty="0"/>
              <a:t>.</a:t>
            </a:r>
          </a:p>
          <a:p>
            <a:r>
              <a:rPr lang="es-ES" sz="2400" dirty="0"/>
              <a:t>El formulario de “TRIAJE Pediatría Enfermería” está disponible actualmente como </a:t>
            </a:r>
            <a:r>
              <a:rPr lang="es-ES" sz="2400" dirty="0">
                <a:hlinkClick r:id="rId2"/>
              </a:rPr>
              <a:t>formulario </a:t>
            </a:r>
            <a:r>
              <a:rPr lang="es-ES" sz="2400" dirty="0" smtClean="0">
                <a:hlinkClick r:id="rId2"/>
              </a:rPr>
              <a:t>en </a:t>
            </a:r>
            <a:r>
              <a:rPr lang="es-ES" sz="2400" dirty="0" err="1" smtClean="0">
                <a:hlinkClick r:id="rId2"/>
              </a:rPr>
              <a:t>Osabide</a:t>
            </a:r>
            <a:r>
              <a:rPr lang="es-ES" sz="2400" dirty="0" smtClean="0">
                <a:hlinkClick r:id="rId2"/>
              </a:rPr>
              <a:t> Global</a:t>
            </a:r>
            <a:r>
              <a:rPr lang="es-ES" sz="2400" dirty="0" smtClean="0"/>
              <a:t>.</a:t>
            </a:r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60339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i="1" dirty="0" smtClean="0"/>
              <a:t>SCORE</a:t>
            </a:r>
            <a:r>
              <a:rPr lang="es-ES" dirty="0" smtClean="0"/>
              <a:t> DE TRASLADO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12776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 smtClean="0"/>
              <a:t>Sirve </a:t>
            </a:r>
            <a:r>
              <a:rPr lang="es-ES" sz="2400" dirty="0"/>
              <a:t>para decidir y consensuar con el coordinador </a:t>
            </a:r>
            <a:r>
              <a:rPr lang="es-ES" sz="2400" dirty="0" smtClean="0"/>
              <a:t>médico de </a:t>
            </a:r>
            <a:r>
              <a:rPr lang="es-ES" sz="2400" dirty="0"/>
              <a:t>emergencias el </a:t>
            </a:r>
            <a:r>
              <a:rPr lang="es-ES" sz="2400" b="1" dirty="0"/>
              <a:t>tipo de recurso más adecuado para el transporte sanitario</a:t>
            </a:r>
            <a:r>
              <a:rPr lang="es-ES" sz="2400" dirty="0"/>
              <a:t> del niño. </a:t>
            </a:r>
            <a:endParaRPr lang="es-ES" sz="2400" dirty="0" smtClean="0"/>
          </a:p>
          <a:p>
            <a:r>
              <a:rPr lang="es-ES" sz="2400" dirty="0" smtClean="0"/>
              <a:t>Se realiza atendiendo </a:t>
            </a:r>
            <a:r>
              <a:rPr lang="es-ES" sz="2400" dirty="0"/>
              <a:t>a la valoración objetiva de parámetros y constantes que reflejan el estado </a:t>
            </a:r>
            <a:r>
              <a:rPr lang="es-ES" sz="2400" dirty="0" smtClean="0"/>
              <a:t>fisiopatológico del </a:t>
            </a:r>
            <a:r>
              <a:rPr lang="es-ES" sz="2400" dirty="0"/>
              <a:t>paciente y sus necesidades de soporte vital. </a:t>
            </a:r>
            <a:endParaRPr lang="es-ES" sz="2400" dirty="0" smtClean="0"/>
          </a:p>
          <a:p>
            <a:r>
              <a:rPr lang="es-ES" sz="2400" dirty="0" smtClean="0"/>
              <a:t>Se </a:t>
            </a:r>
            <a:r>
              <a:rPr lang="es-ES" sz="2400" dirty="0"/>
              <a:t>han de </a:t>
            </a:r>
            <a:r>
              <a:rPr lang="es-ES" sz="2400" dirty="0" smtClean="0"/>
              <a:t>tener también en cuenta los ítems que podría ser </a:t>
            </a:r>
            <a:r>
              <a:rPr lang="es-ES" sz="2400" dirty="0"/>
              <a:t>conveniente realizar durante el </a:t>
            </a:r>
            <a:r>
              <a:rPr lang="es-ES" sz="2400" dirty="0" smtClean="0"/>
              <a:t>traslado, </a:t>
            </a:r>
            <a:r>
              <a:rPr lang="es-ES" sz="2400" dirty="0"/>
              <a:t>como una intubación </a:t>
            </a:r>
            <a:r>
              <a:rPr lang="es-ES" sz="2400" dirty="0" err="1"/>
              <a:t>orotraqueal</a:t>
            </a:r>
            <a:r>
              <a:rPr lang="es-ES" sz="2400" dirty="0"/>
              <a:t> o una vía venosa. </a:t>
            </a:r>
            <a:endParaRPr lang="es-ES" sz="2400" dirty="0" smtClean="0"/>
          </a:p>
          <a:p>
            <a:r>
              <a:rPr lang="es-ES" sz="2400" dirty="0" smtClean="0"/>
              <a:t>Está </a:t>
            </a:r>
            <a:r>
              <a:rPr lang="es-ES" sz="2400" dirty="0"/>
              <a:t>disponible </a:t>
            </a:r>
            <a:r>
              <a:rPr lang="es-ES" sz="2400" dirty="0" smtClean="0"/>
              <a:t>como </a:t>
            </a:r>
            <a:r>
              <a:rPr lang="es-ES" sz="2400" dirty="0">
                <a:hlinkClick r:id="rId2"/>
              </a:rPr>
              <a:t>formulario en </a:t>
            </a:r>
            <a:r>
              <a:rPr lang="es-ES" sz="2400" dirty="0" err="1">
                <a:hlinkClick r:id="rId2"/>
              </a:rPr>
              <a:t>Osabide</a:t>
            </a:r>
            <a:r>
              <a:rPr lang="es-ES" sz="2400" dirty="0">
                <a:hlinkClick r:id="rId2"/>
              </a:rPr>
              <a:t> Global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93272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PROTOCOLOS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340770"/>
            <a:ext cx="7992888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400" dirty="0"/>
              <a:t>El GIDEP tiene entre sus objetivos la </a:t>
            </a:r>
            <a:r>
              <a:rPr lang="es-ES" sz="2400" b="1" dirty="0"/>
              <a:t>actualización continua </a:t>
            </a:r>
            <a:r>
              <a:rPr lang="es-ES" sz="2400" dirty="0"/>
              <a:t>de los protocolos, editando nuevas </a:t>
            </a:r>
            <a:r>
              <a:rPr lang="es-ES" sz="2400" dirty="0" smtClean="0"/>
              <a:t>versiones cada </a:t>
            </a:r>
            <a:r>
              <a:rPr lang="es-ES" sz="2400" dirty="0"/>
              <a:t>2-3 </a:t>
            </a:r>
            <a:r>
              <a:rPr lang="es-ES" sz="2400" dirty="0" smtClean="0"/>
              <a:t>años. </a:t>
            </a:r>
          </a:p>
          <a:p>
            <a:r>
              <a:rPr lang="es-ES" sz="2400" dirty="0" smtClean="0"/>
              <a:t>Protocolos con diseño </a:t>
            </a:r>
            <a:r>
              <a:rPr lang="es-ES" sz="2400" dirty="0"/>
              <a:t>similar, con un </a:t>
            </a:r>
            <a:r>
              <a:rPr lang="es-ES" sz="2400" b="1" dirty="0"/>
              <a:t>código de colores </a:t>
            </a:r>
            <a:r>
              <a:rPr lang="es-ES" sz="2400" dirty="0" smtClean="0"/>
              <a:t>: </a:t>
            </a:r>
            <a:r>
              <a:rPr lang="es-ES" sz="2400" dirty="0"/>
              <a:t>verde</a:t>
            </a:r>
            <a:r>
              <a:rPr lang="es-ES" sz="2400" dirty="0" smtClean="0"/>
              <a:t>, naranja </a:t>
            </a:r>
            <a:r>
              <a:rPr lang="es-ES" sz="2400" dirty="0"/>
              <a:t>o rojo, </a:t>
            </a:r>
            <a:r>
              <a:rPr lang="es-ES" sz="2400" dirty="0" smtClean="0"/>
              <a:t>según el </a:t>
            </a:r>
            <a:r>
              <a:rPr lang="es-ES" sz="2400" dirty="0"/>
              <a:t>nivel de gravedad o </a:t>
            </a:r>
            <a:r>
              <a:rPr lang="es-ES" sz="2400" dirty="0" smtClean="0"/>
              <a:t>urgencia.</a:t>
            </a:r>
          </a:p>
          <a:p>
            <a:r>
              <a:rPr lang="es-ES" sz="2400" dirty="0" smtClean="0"/>
              <a:t>El </a:t>
            </a:r>
            <a:r>
              <a:rPr lang="es-ES" sz="2400" dirty="0"/>
              <a:t>color amarillo se reserva </a:t>
            </a:r>
            <a:r>
              <a:rPr lang="es-ES" sz="2400" dirty="0" smtClean="0"/>
              <a:t>para actuaciones a </a:t>
            </a:r>
            <a:r>
              <a:rPr lang="es-ES" sz="2400" dirty="0"/>
              <a:t>efectuar en los transportes sanitarios con Soporte Vital </a:t>
            </a:r>
            <a:r>
              <a:rPr lang="es-ES" sz="2400" dirty="0" smtClean="0"/>
              <a:t>Avanzado. </a:t>
            </a:r>
          </a:p>
          <a:p>
            <a:r>
              <a:rPr lang="es-ES" sz="2400" dirty="0" smtClean="0"/>
              <a:t>Toda la documentación disponible en: </a:t>
            </a:r>
            <a:endParaRPr lang="es-ES" sz="2400" dirty="0"/>
          </a:p>
          <a:p>
            <a:pPr lvl="1"/>
            <a:r>
              <a:rPr lang="es-ES" sz="1600" dirty="0">
                <a:hlinkClick r:id="rId3"/>
              </a:rPr>
              <a:t>https://</a:t>
            </a:r>
            <a:r>
              <a:rPr lang="es-ES" sz="1600" dirty="0" smtClean="0">
                <a:hlinkClick r:id="rId3"/>
              </a:rPr>
              <a:t>osagune.osakidetza.eus/423/Documentos%20de%20Grupo/Forms/AllItems.aspx</a:t>
            </a:r>
            <a:endParaRPr lang="es-ES" sz="1600" dirty="0" smtClean="0"/>
          </a:p>
          <a:p>
            <a:pPr lvl="1"/>
            <a:r>
              <a:rPr lang="es-ES" sz="1600" dirty="0" smtClean="0">
                <a:hlinkClick r:id="rId4"/>
              </a:rPr>
              <a:t>https</a:t>
            </a:r>
            <a:r>
              <a:rPr lang="es-ES" sz="1600" dirty="0">
                <a:hlinkClick r:id="rId4"/>
              </a:rPr>
              <a:t>://</a:t>
            </a:r>
            <a:r>
              <a:rPr lang="es-ES" sz="1600" dirty="0" smtClean="0">
                <a:hlinkClick r:id="rId4"/>
              </a:rPr>
              <a:t>www.dropbox.com/sh/2d6yo8mn4eh1blj/AADJpdHHBPSGW_AX5fOa9UvVa?dl=0</a:t>
            </a:r>
            <a:endParaRPr lang="es-ES" sz="1600" dirty="0" smtClean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0600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es-ES" dirty="0" smtClean="0"/>
              <a:t>PROTOCOLOS (II)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124745"/>
            <a:ext cx="806489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dirty="0"/>
              <a:t>Hasta la fecha se han elaborado (o están en elaboración</a:t>
            </a:r>
            <a:r>
              <a:rPr lang="es-ES" sz="2400" dirty="0" smtClean="0"/>
              <a:t>):</a:t>
            </a:r>
            <a:endParaRPr lang="es-ES" sz="2400" dirty="0"/>
          </a:p>
          <a:p>
            <a:pPr marL="0" indent="0">
              <a:buNone/>
            </a:pPr>
            <a:endParaRPr lang="es-E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53953"/>
            <a:ext cx="5472608" cy="429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49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65" y="3696"/>
            <a:ext cx="497523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1714202"/>
          </a:xfrm>
        </p:spPr>
        <p:txBody>
          <a:bodyPr/>
          <a:lstStyle/>
          <a:p>
            <a:pPr algn="l"/>
            <a:r>
              <a:rPr lang="es-ES" dirty="0" smtClean="0"/>
              <a:t>Ejemplo: crisis asmática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008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7765"/>
            <a:ext cx="5210175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 bwMode="auto">
          <a:xfrm>
            <a:off x="425996" y="476672"/>
            <a:ext cx="332271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s-ES" sz="3600" kern="1200" dirty="0">
                <a:solidFill>
                  <a:schemeClr val="tx2"/>
                </a:solidFill>
                <a:latin typeface="Arial Black" pitchFamily="34" charset="0"/>
                <a:ea typeface="+mn-ea"/>
                <a:cs typeface="+mn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ES" dirty="0" smtClean="0"/>
              <a:t>Ejemplo: crisis asmática (II)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255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MEDICACIÓN Y MATERIAL DE URGENCIAS PEDIÁTRICAS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84784"/>
            <a:ext cx="8280920" cy="4248472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/>
          <a:p>
            <a:r>
              <a:rPr lang="es-ES" sz="2400" dirty="0"/>
              <a:t>El GIDEP ha elaborado </a:t>
            </a:r>
            <a:r>
              <a:rPr lang="es-ES" sz="2400" dirty="0" smtClean="0"/>
              <a:t>recomendaciones </a:t>
            </a:r>
            <a:r>
              <a:rPr lang="es-ES" sz="2400" dirty="0"/>
              <a:t>sobre la medicación y material </a:t>
            </a:r>
            <a:r>
              <a:rPr lang="es-ES" sz="2400" dirty="0" smtClean="0"/>
              <a:t>en </a:t>
            </a:r>
            <a:r>
              <a:rPr lang="es-ES" sz="2400" dirty="0"/>
              <a:t>los carros y </a:t>
            </a:r>
            <a:r>
              <a:rPr lang="es-ES" sz="2400" dirty="0" smtClean="0"/>
              <a:t>maletines </a:t>
            </a:r>
            <a:r>
              <a:rPr lang="es-ES" sz="2400" dirty="0"/>
              <a:t>de </a:t>
            </a:r>
            <a:r>
              <a:rPr lang="es-ES" sz="2400" dirty="0" smtClean="0"/>
              <a:t>urgencias de los </a:t>
            </a:r>
            <a:r>
              <a:rPr lang="es-ES" sz="2400" dirty="0"/>
              <a:t>centros </a:t>
            </a:r>
            <a:r>
              <a:rPr lang="es-ES" sz="2400" dirty="0" smtClean="0"/>
              <a:t>de salud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smtClean="0"/>
              <a:t>Es </a:t>
            </a:r>
            <a:r>
              <a:rPr lang="es-ES" sz="2400" dirty="0"/>
              <a:t>el que se considera básico para la atención de las </a:t>
            </a:r>
            <a:r>
              <a:rPr lang="es-ES" sz="2400" dirty="0" smtClean="0"/>
              <a:t>urgencias pediátricas </a:t>
            </a:r>
            <a:r>
              <a:rPr lang="es-ES" sz="2400" dirty="0"/>
              <a:t>más frecuentes, de forma que se </a:t>
            </a:r>
            <a:r>
              <a:rPr lang="es-ES" sz="2400" dirty="0" smtClean="0"/>
              <a:t>garantice la </a:t>
            </a:r>
            <a:r>
              <a:rPr lang="es-ES" sz="2400" dirty="0"/>
              <a:t>calidad y la </a:t>
            </a:r>
            <a:r>
              <a:rPr lang="es-ES" sz="2400" dirty="0" smtClean="0"/>
              <a:t>uniformidad de </a:t>
            </a:r>
            <a:r>
              <a:rPr lang="es-ES" sz="2400" dirty="0"/>
              <a:t>la asistencia, sin olvidar la optimización de los recursos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Son recomendaciones orientativas</a:t>
            </a:r>
            <a:r>
              <a:rPr lang="es-ES" sz="2400" dirty="0"/>
              <a:t>, que cada </a:t>
            </a:r>
            <a:r>
              <a:rPr lang="es-ES" sz="2400" dirty="0" smtClean="0"/>
              <a:t>OSI y centro de salud deberá </a:t>
            </a:r>
            <a:r>
              <a:rPr lang="es-ES" sz="2400" dirty="0"/>
              <a:t>adaptar a su ámbito </a:t>
            </a:r>
            <a:r>
              <a:rPr lang="es-ES" sz="2000" dirty="0" smtClean="0"/>
              <a:t>(población que atiende</a:t>
            </a:r>
            <a:r>
              <a:rPr lang="es-ES" sz="2000" dirty="0"/>
              <a:t>, </a:t>
            </a:r>
            <a:r>
              <a:rPr lang="es-ES" sz="2000" dirty="0" smtClean="0"/>
              <a:t>distancia </a:t>
            </a:r>
            <a:r>
              <a:rPr lang="es-ES" sz="2000" dirty="0"/>
              <a:t>al </a:t>
            </a:r>
            <a:r>
              <a:rPr lang="es-ES" sz="2000" dirty="0" smtClean="0"/>
              <a:t>hospital más </a:t>
            </a:r>
            <a:r>
              <a:rPr lang="es-ES" sz="2000" dirty="0"/>
              <a:t>cercano, </a:t>
            </a:r>
            <a:r>
              <a:rPr lang="es-ES" sz="2000" dirty="0" smtClean="0"/>
              <a:t>necesidades </a:t>
            </a:r>
            <a:r>
              <a:rPr lang="es-ES" sz="2000" dirty="0"/>
              <a:t>especiales de algunos </a:t>
            </a:r>
            <a:r>
              <a:rPr lang="es-ES" sz="2000" dirty="0" smtClean="0"/>
              <a:t>pacientes, características arquitectónicas </a:t>
            </a:r>
            <a:r>
              <a:rPr lang="es-ES" sz="2000" dirty="0"/>
              <a:t>del centro de </a:t>
            </a:r>
            <a:r>
              <a:rPr lang="es-ES" sz="2000" dirty="0" smtClean="0"/>
              <a:t>salud…)</a:t>
            </a:r>
          </a:p>
        </p:txBody>
      </p:sp>
    </p:spTree>
    <p:extLst>
      <p:ext uri="{BB962C8B-B14F-4D97-AF65-F5344CB8AC3E}">
        <p14:creationId xmlns:p14="http://schemas.microsoft.com/office/powerpoint/2010/main" val="13526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ES" sz="4000" dirty="0" smtClean="0">
                <a:solidFill>
                  <a:schemeClr val="tx2"/>
                </a:solidFill>
                <a:latin typeface="Arial Black" pitchFamily="34" charset="0"/>
              </a:rPr>
              <a:t>Sumario</a:t>
            </a:r>
            <a:endParaRPr lang="es-ES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124744"/>
            <a:ext cx="8280920" cy="4114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518BE1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Introducción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Triángulo de Evaluación Pediátrica (TEP)</a:t>
            </a:r>
          </a:p>
          <a:p>
            <a:pPr>
              <a:buClr>
                <a:schemeClr val="bg1"/>
              </a:buClr>
            </a:pPr>
            <a:r>
              <a:rPr lang="es-ES" dirty="0" err="1" smtClean="0">
                <a:solidFill>
                  <a:schemeClr val="bg1"/>
                </a:solidFill>
              </a:rPr>
              <a:t>Triaje</a:t>
            </a:r>
            <a:r>
              <a:rPr lang="es-ES" dirty="0" smtClean="0">
                <a:solidFill>
                  <a:schemeClr val="bg1"/>
                </a:solidFill>
              </a:rPr>
              <a:t> de enfermería</a:t>
            </a:r>
          </a:p>
          <a:p>
            <a:pPr>
              <a:buClr>
                <a:schemeClr val="bg1"/>
              </a:buClr>
            </a:pPr>
            <a:r>
              <a:rPr lang="es-ES" i="1" dirty="0" smtClean="0">
                <a:solidFill>
                  <a:schemeClr val="bg1"/>
                </a:solidFill>
              </a:rPr>
              <a:t>Score</a:t>
            </a:r>
            <a:r>
              <a:rPr lang="es-ES" dirty="0" smtClean="0">
                <a:solidFill>
                  <a:schemeClr val="bg1"/>
                </a:solidFill>
              </a:rPr>
              <a:t> de traslado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Protocolos</a:t>
            </a:r>
          </a:p>
          <a:p>
            <a:pPr lvl="1">
              <a:buClr>
                <a:schemeClr val="bg1"/>
              </a:buClr>
            </a:pPr>
            <a:r>
              <a:rPr lang="es-ES" sz="2400" dirty="0" smtClean="0">
                <a:solidFill>
                  <a:schemeClr val="bg1"/>
                </a:solidFill>
              </a:rPr>
              <a:t>Ejemplo: Crisis asmática</a:t>
            </a:r>
          </a:p>
          <a:p>
            <a:pPr>
              <a:buClr>
                <a:schemeClr val="bg1"/>
              </a:buClr>
            </a:pPr>
            <a:r>
              <a:rPr lang="es-ES" dirty="0" smtClean="0">
                <a:solidFill>
                  <a:schemeClr val="bg1"/>
                </a:solidFill>
              </a:rPr>
              <a:t>Medicación y material de urgencias pediátricas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MEDICACIÓN Y MATERIAL DE URGENCIAS PEDIÁTRICAS (II)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484784"/>
            <a:ext cx="8352928" cy="4320480"/>
          </a:xfrm>
          <a:prstGeom prst="rect">
            <a:avLst/>
          </a:prstGeom>
          <a:solidFill>
            <a:schemeClr val="bg1"/>
          </a:solidFill>
          <a:extLst/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/>
              <a:t>Consideraciones: </a:t>
            </a:r>
          </a:p>
          <a:p>
            <a:r>
              <a:rPr lang="es-ES" sz="2400" dirty="0" smtClean="0"/>
              <a:t>La </a:t>
            </a:r>
            <a:r>
              <a:rPr lang="es-ES" sz="2400" b="1" dirty="0"/>
              <a:t>intubación</a:t>
            </a:r>
            <a:r>
              <a:rPr lang="es-ES" sz="2400" dirty="0"/>
              <a:t> no es una habilidad prioritaria para todos los </a:t>
            </a:r>
            <a:r>
              <a:rPr lang="es-ES" sz="2400" dirty="0" smtClean="0"/>
              <a:t>profesionales sanitarios </a:t>
            </a:r>
            <a:r>
              <a:rPr lang="es-ES" sz="2400" dirty="0"/>
              <a:t>que trabajan con niños, y </a:t>
            </a:r>
            <a:r>
              <a:rPr lang="es-ES" sz="2400" dirty="0" smtClean="0"/>
              <a:t>sólo </a:t>
            </a:r>
            <a:r>
              <a:rPr lang="es-ES" sz="2400" dirty="0"/>
              <a:t>debería ser intentada por personas </a:t>
            </a:r>
            <a:r>
              <a:rPr lang="es-ES" sz="2400" dirty="0" smtClean="0"/>
              <a:t>entrenadas y </a:t>
            </a:r>
            <a:r>
              <a:rPr lang="es-ES" sz="2400" dirty="0"/>
              <a:t>con experiencia en esta técnica. </a:t>
            </a:r>
            <a:endParaRPr lang="es-ES" sz="2400" dirty="0" smtClean="0"/>
          </a:p>
          <a:p>
            <a:r>
              <a:rPr lang="es-ES" sz="2400" dirty="0" smtClean="0"/>
              <a:t>El </a:t>
            </a:r>
            <a:r>
              <a:rPr lang="es-ES" sz="2400" dirty="0"/>
              <a:t>GIDEP recomienda disponer del material </a:t>
            </a:r>
            <a:r>
              <a:rPr lang="es-ES" sz="2400" dirty="0" smtClean="0"/>
              <a:t>adecuado para </a:t>
            </a:r>
            <a:r>
              <a:rPr lang="es-ES" sz="2400" dirty="0"/>
              <a:t>la </a:t>
            </a:r>
            <a:r>
              <a:rPr lang="es-ES" sz="2400" b="1" dirty="0"/>
              <a:t>técnica de ventilación con bolsa y mascarilla</a:t>
            </a:r>
            <a:r>
              <a:rPr lang="es-ES" sz="2400" dirty="0"/>
              <a:t>, </a:t>
            </a:r>
            <a:r>
              <a:rPr lang="es-ES" sz="2400" dirty="0" smtClean="0"/>
              <a:t>que </a:t>
            </a:r>
            <a:r>
              <a:rPr lang="es-ES" sz="2400" dirty="0"/>
              <a:t>deben conocer </a:t>
            </a:r>
            <a:r>
              <a:rPr lang="es-ES" sz="2400" dirty="0" smtClean="0"/>
              <a:t>correctamente todos </a:t>
            </a:r>
            <a:r>
              <a:rPr lang="es-ES" sz="2400" dirty="0"/>
              <a:t>los profesionales sanitarios que trabajan con niños. </a:t>
            </a:r>
            <a:endParaRPr lang="es-ES" sz="2400" dirty="0" smtClean="0"/>
          </a:p>
          <a:p>
            <a:r>
              <a:rPr lang="es-ES" sz="2000" dirty="0" smtClean="0"/>
              <a:t>Cada OSI o CS puede determinar la necesidad de </a:t>
            </a:r>
            <a:r>
              <a:rPr lang="es-ES" sz="2000" dirty="0"/>
              <a:t>que exista material complementario para el manejo de la vía aérea y ventilación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8772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MEDICACIÓN Y MATERIAL DE URGENCIAS PEDIÁTRICAS (III)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484784"/>
            <a:ext cx="799288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/>
              <a:t>Consideraciones: </a:t>
            </a:r>
          </a:p>
          <a:p>
            <a:r>
              <a:rPr lang="es-ES" sz="2400" dirty="0"/>
              <a:t>La </a:t>
            </a:r>
            <a:r>
              <a:rPr lang="es-ES" sz="2400" b="1" dirty="0"/>
              <a:t>vía </a:t>
            </a:r>
            <a:r>
              <a:rPr lang="es-ES" sz="2400" b="1" dirty="0" err="1"/>
              <a:t>intraósea</a:t>
            </a:r>
            <a:r>
              <a:rPr lang="es-ES" sz="2400" b="1" dirty="0"/>
              <a:t> </a:t>
            </a:r>
            <a:r>
              <a:rPr lang="es-ES" sz="2400" dirty="0"/>
              <a:t>es de elección en los casos de parada cardiorrespiratoria y </a:t>
            </a:r>
            <a:r>
              <a:rPr lang="es-ES" sz="2400" dirty="0" err="1"/>
              <a:t>shock</a:t>
            </a:r>
            <a:r>
              <a:rPr lang="es-ES" sz="2400" dirty="0"/>
              <a:t> descompensado</a:t>
            </a:r>
            <a:r>
              <a:rPr lang="es-ES" sz="2400" dirty="0" smtClean="0"/>
              <a:t>, recomendándose </a:t>
            </a:r>
            <a:r>
              <a:rPr lang="es-ES" sz="2400" dirty="0"/>
              <a:t>canalizar una vía </a:t>
            </a:r>
            <a:r>
              <a:rPr lang="es-ES" sz="2400" dirty="0" err="1"/>
              <a:t>intraósea</a:t>
            </a:r>
            <a:r>
              <a:rPr lang="es-ES" sz="2400" dirty="0"/>
              <a:t> cuando no se logre canalizar una vía periférica en </a:t>
            </a:r>
            <a:r>
              <a:rPr lang="es-ES" sz="2400" dirty="0" smtClean="0"/>
              <a:t>un minuto</a:t>
            </a:r>
            <a:r>
              <a:rPr lang="es-ES" sz="2400" dirty="0"/>
              <a:t>. </a:t>
            </a:r>
            <a:endParaRPr lang="es-ES" sz="2400" dirty="0" smtClean="0"/>
          </a:p>
          <a:p>
            <a:r>
              <a:rPr lang="es-ES" sz="2400" dirty="0" smtClean="0"/>
              <a:t>Todos </a:t>
            </a:r>
            <a:r>
              <a:rPr lang="es-ES" sz="2400" dirty="0"/>
              <a:t>los carros y bolsas deben disponer del material necesario para el acceso </a:t>
            </a:r>
            <a:r>
              <a:rPr lang="es-ES" sz="2400" dirty="0" err="1"/>
              <a:t>intraóseo</a:t>
            </a:r>
            <a:r>
              <a:rPr lang="es-ES" sz="2400" dirty="0" smtClean="0"/>
              <a:t>. </a:t>
            </a:r>
          </a:p>
          <a:p>
            <a:r>
              <a:rPr lang="es-ES" sz="2400" dirty="0" smtClean="0"/>
              <a:t>El GIDEP </a:t>
            </a:r>
            <a:r>
              <a:rPr lang="es-ES" sz="2400" dirty="0"/>
              <a:t>propone el sistema B.I.G. (</a:t>
            </a:r>
            <a:r>
              <a:rPr lang="es-ES" sz="2400" dirty="0" err="1"/>
              <a:t>Bone</a:t>
            </a:r>
            <a:r>
              <a:rPr lang="es-ES" sz="2400" dirty="0"/>
              <a:t> </a:t>
            </a:r>
            <a:r>
              <a:rPr lang="es-ES" sz="2400" dirty="0" err="1"/>
              <a:t>Injection</a:t>
            </a:r>
            <a:r>
              <a:rPr lang="es-ES" sz="2400" dirty="0"/>
              <a:t> </a:t>
            </a:r>
            <a:r>
              <a:rPr lang="es-ES" sz="2400" dirty="0" err="1"/>
              <a:t>Gun</a:t>
            </a:r>
            <a:r>
              <a:rPr lang="es-ES" sz="2400" dirty="0"/>
              <a:t>), pero hay otros sistemas igualmente </a:t>
            </a:r>
            <a:r>
              <a:rPr lang="es-ES" sz="2400" dirty="0" smtClean="0"/>
              <a:t>válidos. 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58792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MEDICACIÓN Y MATERIAL DE URGENCIAS PEDIÁTRICAS (IV)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484784"/>
            <a:ext cx="835292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/>
              <a:t>Consideraciones: </a:t>
            </a:r>
          </a:p>
          <a:p>
            <a:r>
              <a:rPr lang="es-ES" sz="2400" dirty="0" smtClean="0"/>
              <a:t>La </a:t>
            </a:r>
            <a:r>
              <a:rPr lang="es-ES" sz="2400" b="1" dirty="0"/>
              <a:t>inmovilización cervical </a:t>
            </a:r>
            <a:r>
              <a:rPr lang="es-ES" sz="2400" dirty="0"/>
              <a:t>forma parte importante de </a:t>
            </a:r>
            <a:r>
              <a:rPr lang="es-ES" sz="2400" dirty="0" smtClean="0"/>
              <a:t>la aproximación </a:t>
            </a:r>
            <a:r>
              <a:rPr lang="es-ES" sz="2400" dirty="0"/>
              <a:t>inicial al paciente con sospecha de lesión cervical y traumatismo craneal.</a:t>
            </a:r>
          </a:p>
          <a:p>
            <a:r>
              <a:rPr lang="es-ES" sz="2400" dirty="0"/>
              <a:t>Dado que en ocasiones </a:t>
            </a:r>
            <a:r>
              <a:rPr lang="es-ES" sz="2400" dirty="0" smtClean="0"/>
              <a:t>es </a:t>
            </a:r>
            <a:r>
              <a:rPr lang="es-ES" sz="2400" dirty="0"/>
              <a:t>imposible mantener </a:t>
            </a:r>
            <a:r>
              <a:rPr lang="es-ES" sz="2400" dirty="0" smtClean="0"/>
              <a:t>una inmovilización </a:t>
            </a:r>
            <a:r>
              <a:rPr lang="es-ES" sz="2400" dirty="0"/>
              <a:t>cervical manual adecuada, el GIDEP recomienda disponer de </a:t>
            </a:r>
            <a:r>
              <a:rPr lang="es-ES" sz="2400" b="1" dirty="0"/>
              <a:t>collarines de </a:t>
            </a:r>
            <a:r>
              <a:rPr lang="es-ES" sz="2400" b="1" dirty="0" smtClean="0"/>
              <a:t>inmovilización </a:t>
            </a:r>
            <a:r>
              <a:rPr lang="es-ES" sz="2400" b="1" dirty="0" err="1" smtClean="0"/>
              <a:t>multiposición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El </a:t>
            </a:r>
            <a:r>
              <a:rPr lang="es-ES" sz="2400" dirty="0"/>
              <a:t>GIDEP propone la opción de disponer de material para la </a:t>
            </a:r>
            <a:r>
              <a:rPr lang="es-ES" sz="2400" b="1" dirty="0" smtClean="0"/>
              <a:t>punción de </a:t>
            </a:r>
            <a:r>
              <a:rPr lang="es-ES" sz="2400" b="1" dirty="0"/>
              <a:t>neumotórax </a:t>
            </a:r>
            <a:r>
              <a:rPr lang="es-ES" sz="2400" dirty="0"/>
              <a:t>a tensión </a:t>
            </a:r>
            <a:r>
              <a:rPr lang="es-ES" sz="2400" dirty="0" smtClean="0"/>
              <a:t>(catéter </a:t>
            </a:r>
            <a:r>
              <a:rPr lang="es-ES" sz="2400" dirty="0"/>
              <a:t>de 14 </a:t>
            </a:r>
            <a:r>
              <a:rPr lang="es-ES" sz="2400" dirty="0" smtClean="0"/>
              <a:t>G).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54538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MEDICACIÓN Y MATERIAL DE URGENCIAS PEDIÁTRICAS (V) </a:t>
            </a:r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1628800"/>
            <a:ext cx="79928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s-ES" sz="2400" b="1" u="sng" dirty="0" smtClean="0"/>
              <a:t>Consideraciones: </a:t>
            </a:r>
          </a:p>
          <a:p>
            <a:r>
              <a:rPr lang="es-ES" sz="2400" dirty="0" smtClean="0"/>
              <a:t>Las </a:t>
            </a:r>
            <a:r>
              <a:rPr lang="es-ES" sz="2400" dirty="0"/>
              <a:t>recomendaciones sobre el contenido de los carros </a:t>
            </a:r>
            <a:r>
              <a:rPr lang="es-ES" sz="2400" dirty="0" smtClean="0"/>
              <a:t>pueden modificarse </a:t>
            </a:r>
            <a:r>
              <a:rPr lang="es-ES" sz="2400" dirty="0"/>
              <a:t>en relación </a:t>
            </a:r>
            <a:r>
              <a:rPr lang="es-ES" sz="2400" dirty="0" smtClean="0"/>
              <a:t>con las actualizaciones</a:t>
            </a:r>
            <a:r>
              <a:rPr lang="es-ES" sz="2400" dirty="0"/>
              <a:t> </a:t>
            </a:r>
            <a:r>
              <a:rPr lang="es-ES" sz="2400" dirty="0" smtClean="0"/>
              <a:t>de los protocolos.</a:t>
            </a:r>
            <a:endParaRPr lang="es-ES" sz="2400" dirty="0"/>
          </a:p>
          <a:p>
            <a:r>
              <a:rPr lang="es-ES" sz="2400" dirty="0" smtClean="0"/>
              <a:t>Los </a:t>
            </a:r>
            <a:r>
              <a:rPr lang="es-ES" sz="2400" dirty="0"/>
              <a:t>protocolos son comunes a la atención </a:t>
            </a:r>
            <a:r>
              <a:rPr lang="es-ES" sz="2400" dirty="0" err="1"/>
              <a:t>prehospitalaria</a:t>
            </a:r>
            <a:r>
              <a:rPr lang="es-ES" sz="2400" dirty="0"/>
              <a:t>, pudiendo figurar técnicas o </a:t>
            </a:r>
            <a:r>
              <a:rPr lang="es-ES" sz="2400" dirty="0" smtClean="0"/>
              <a:t>fármacos que </a:t>
            </a:r>
            <a:r>
              <a:rPr lang="es-ES" sz="2400" dirty="0"/>
              <a:t>son más propios del ámbito de </a:t>
            </a:r>
            <a:r>
              <a:rPr lang="es-ES" sz="2400" dirty="0" smtClean="0"/>
              <a:t>Emergencias y Transporte Sanitario  (bombas de infusión, cardioversión, </a:t>
            </a:r>
            <a:r>
              <a:rPr lang="es-ES" sz="2400" dirty="0" err="1" smtClean="0"/>
              <a:t>fenitoína</a:t>
            </a:r>
            <a:r>
              <a:rPr lang="es-ES" sz="2400" dirty="0" smtClean="0"/>
              <a:t>…) </a:t>
            </a:r>
          </a:p>
        </p:txBody>
      </p:sp>
    </p:spTree>
    <p:extLst>
      <p:ext uri="{BB962C8B-B14F-4D97-AF65-F5344CB8AC3E}">
        <p14:creationId xmlns:p14="http://schemas.microsoft.com/office/powerpoint/2010/main" val="25337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2" y="-38474"/>
            <a:ext cx="4723953" cy="689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4932039" y="1844824"/>
            <a:ext cx="40275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El listado de </a:t>
            </a:r>
            <a:r>
              <a:rPr lang="es-ES" dirty="0" smtClean="0">
                <a:latin typeface="+mj-lt"/>
              </a:rPr>
              <a:t>medicación y materiales </a:t>
            </a:r>
            <a:r>
              <a:rPr lang="es-ES" dirty="0">
                <a:latin typeface="+mj-lt"/>
              </a:rPr>
              <a:t>recomendados está </a:t>
            </a:r>
            <a:r>
              <a:rPr lang="es-ES" dirty="0" smtClean="0">
                <a:latin typeface="+mj-lt"/>
              </a:rPr>
              <a:t>disponible </a:t>
            </a:r>
            <a:r>
              <a:rPr lang="es-ES" dirty="0" smtClean="0">
                <a:latin typeface="+mj-lt"/>
                <a:hlinkClick r:id="rId3"/>
              </a:rPr>
              <a:t>aquí</a:t>
            </a:r>
            <a:r>
              <a:rPr lang="es-ES" dirty="0" smtClean="0">
                <a:latin typeface="+mj-lt"/>
              </a:rPr>
              <a:t> (</a:t>
            </a:r>
            <a:r>
              <a:rPr lang="es-ES" dirty="0" err="1" smtClean="0">
                <a:latin typeface="+mj-lt"/>
              </a:rPr>
              <a:t>dropbox</a:t>
            </a:r>
            <a:r>
              <a:rPr lang="es-ES" dirty="0" smtClean="0">
                <a:latin typeface="+mj-lt"/>
              </a:rPr>
              <a:t>) y </a:t>
            </a:r>
            <a:r>
              <a:rPr lang="es-ES" dirty="0" smtClean="0">
                <a:latin typeface="+mj-lt"/>
                <a:hlinkClick r:id="rId4"/>
              </a:rPr>
              <a:t>aquí </a:t>
            </a:r>
            <a:r>
              <a:rPr lang="es-ES" dirty="0" smtClean="0">
                <a:latin typeface="+mj-lt"/>
              </a:rPr>
              <a:t>(</a:t>
            </a:r>
            <a:r>
              <a:rPr lang="es-ES" dirty="0" err="1" smtClean="0">
                <a:latin typeface="+mj-lt"/>
              </a:rPr>
              <a:t>osagune</a:t>
            </a:r>
            <a:r>
              <a:rPr lang="es-ES" dirty="0" smtClean="0">
                <a:latin typeface="+mj-lt"/>
              </a:rPr>
              <a:t>)</a:t>
            </a:r>
            <a:endParaRPr lang="es-E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83" y="3717032"/>
            <a:ext cx="4457461" cy="1512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8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 bwMode="auto">
          <a:xfrm>
            <a:off x="1327723" y="234851"/>
            <a:ext cx="7129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s-ES" sz="4400" dirty="0" smtClean="0">
                <a:solidFill>
                  <a:schemeClr val="tx2"/>
                </a:solidFill>
                <a:latin typeface="Arial Black" pitchFamily="34" charset="0"/>
              </a:rPr>
              <a:t>Ideas clave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2670"/>
            <a:ext cx="9144000" cy="447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3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7587" y="2852936"/>
            <a:ext cx="4535487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_tradnl" sz="2800" b="1" dirty="0" smtClean="0">
              <a:latin typeface="Arial Unicode MS" pitchFamily="34" charset="-128"/>
            </a:endParaRPr>
          </a:p>
          <a:p>
            <a:r>
              <a:rPr lang="es-ES_tradnl" sz="2800" b="1" dirty="0" smtClean="0">
                <a:latin typeface="Arial Unicode MS" pitchFamily="34" charset="-128"/>
                <a:hlinkClick r:id="rId4"/>
              </a:rPr>
              <a:t>INFAC VOL 25 Nº2</a:t>
            </a:r>
            <a:endParaRPr lang="es-ES_tradnl" sz="2800" b="1" dirty="0" smtClean="0">
              <a:latin typeface="Arial Unicode MS" pitchFamily="34" charset="-128"/>
            </a:endParaRPr>
          </a:p>
          <a:p>
            <a:endParaRPr lang="es-ES_tradnl" sz="2800" b="1" dirty="0" smtClean="0">
              <a:latin typeface="Arial Unicode MS" pitchFamily="34" charset="-128"/>
            </a:endParaRPr>
          </a:p>
          <a:p>
            <a:pPr>
              <a:buFontTx/>
              <a:buNone/>
            </a:pPr>
            <a:endParaRPr lang="es-ES_tradnl" sz="2800" b="1" dirty="0" smtClean="0"/>
          </a:p>
          <a:p>
            <a:endParaRPr lang="es-ES" sz="2800" b="1" dirty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s-ES" sz="3600" dirty="0">
                <a:solidFill>
                  <a:schemeClr val="tx2"/>
                </a:solidFill>
                <a:latin typeface="Arial Black" pitchFamily="34" charset="0"/>
              </a:rPr>
              <a:t>Para mas información y bibliografía…</a:t>
            </a:r>
          </a:p>
        </p:txBody>
      </p:sp>
    </p:spTree>
    <p:extLst>
      <p:ext uri="{BB962C8B-B14F-4D97-AF65-F5344CB8AC3E}">
        <p14:creationId xmlns:p14="http://schemas.microsoft.com/office/powerpoint/2010/main" val="24850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Introducción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340768"/>
            <a:ext cx="8208912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r>
              <a:rPr lang="es-ES" sz="2800" dirty="0" smtClean="0"/>
              <a:t>Estandarizar las actuaciones en la asistencia pediátrica urgente contribuye a: </a:t>
            </a:r>
          </a:p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s-ES" sz="1200" dirty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/>
              <a:t>Reducir la variabilidad en la práctica clínica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/>
              <a:t>Mejorar la comunicación entre los diferentes niveles asistenciales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/>
              <a:t>Optimizar los de recursos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/>
              <a:t>Mejorar la seguridad del paciente </a:t>
            </a:r>
          </a:p>
          <a:p>
            <a:endParaRPr lang="es-ES" sz="2800" dirty="0" smtClean="0"/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800" dirty="0" smtClean="0"/>
              <a:t>Mejorar la comunicación entre los diferentes niveles asistenciales</a:t>
            </a:r>
          </a:p>
          <a:p>
            <a:pPr>
              <a:buFontTx/>
              <a:buNone/>
            </a:pPr>
            <a:endParaRPr lang="es-ES" sz="2800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32059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Introducción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467544" y="1340768"/>
            <a:ext cx="8208912" cy="388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Clr>
                <a:schemeClr val="tx2">
                  <a:lumMod val="50000"/>
                </a:schemeClr>
              </a:buClr>
              <a:buNone/>
            </a:pPr>
            <a:endParaRPr lang="es-ES" sz="1200" dirty="0"/>
          </a:p>
          <a:p>
            <a:r>
              <a:rPr lang="es-ES" sz="2800" dirty="0"/>
              <a:t>A finales de 2012 se creó en Euskadi el Grupo Interdisciplinar de Emergencias </a:t>
            </a:r>
            <a:r>
              <a:rPr lang="es-ES" sz="2800" dirty="0" smtClean="0"/>
              <a:t>Pediátricas </a:t>
            </a:r>
            <a:r>
              <a:rPr lang="es-ES" sz="2800" dirty="0"/>
              <a:t>(GIDEP)</a:t>
            </a:r>
          </a:p>
          <a:p>
            <a:r>
              <a:rPr lang="es-ES" sz="2800" dirty="0"/>
              <a:t>Está formado por profesionales que tienen que enfrentarse a la atención de </a:t>
            </a:r>
            <a:r>
              <a:rPr lang="es-ES" sz="2800" dirty="0" smtClean="0"/>
              <a:t>urgencias </a:t>
            </a:r>
            <a:r>
              <a:rPr lang="es-ES" sz="2800" dirty="0"/>
              <a:t>o de emergencias pediátricas y que trabajan en diferentes ámbitos </a:t>
            </a:r>
            <a:r>
              <a:rPr lang="es-ES" sz="2800" dirty="0" smtClean="0"/>
              <a:t>asistenciales </a:t>
            </a:r>
            <a:r>
              <a:rPr lang="es-ES" sz="2800" dirty="0"/>
              <a:t>de </a:t>
            </a:r>
            <a:r>
              <a:rPr lang="es-ES" sz="2800" dirty="0" err="1"/>
              <a:t>Osakidetza</a:t>
            </a:r>
            <a:r>
              <a:rPr lang="es-ES" sz="2800" dirty="0"/>
              <a:t>: Atención Primaria, Emergencias y Transporte </a:t>
            </a:r>
            <a:r>
              <a:rPr lang="es-ES" sz="2800" dirty="0" smtClean="0"/>
              <a:t>Sanitario </a:t>
            </a:r>
            <a:r>
              <a:rPr lang="es-ES" sz="2800" dirty="0"/>
              <a:t>y Urgencias  Hospitalarias.</a:t>
            </a:r>
          </a:p>
          <a:p>
            <a:pPr>
              <a:buFontTx/>
              <a:buNone/>
            </a:pPr>
            <a:endParaRPr lang="es-ES" sz="2800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14147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Objetivos del GIDEP </a:t>
            </a:r>
            <a:br>
              <a:rPr lang="es-ES" dirty="0" smtClean="0">
                <a:solidFill>
                  <a:schemeClr val="tx2"/>
                </a:solidFill>
                <a:latin typeface="Arial Black" pitchFamily="34" charset="0"/>
              </a:rPr>
            </a:br>
            <a:r>
              <a:rPr lang="es-ES" sz="2800" dirty="0" smtClean="0">
                <a:latin typeface="Arial Unicode MS" pitchFamily="34" charset="-128"/>
              </a:rPr>
              <a:t>(Grupo </a:t>
            </a:r>
            <a:r>
              <a:rPr lang="es-ES" sz="2800" dirty="0">
                <a:latin typeface="Arial Unicode MS" pitchFamily="34" charset="-128"/>
              </a:rPr>
              <a:t>Interdisciplinar de Emergencias Pediátricas</a:t>
            </a:r>
            <a:r>
              <a:rPr lang="es-ES" sz="2800" dirty="0" smtClean="0">
                <a:latin typeface="Arial Unicode MS" pitchFamily="34" charset="-128"/>
              </a:rPr>
              <a:t>):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395536" y="1628800"/>
            <a:ext cx="8208912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tx2">
                  <a:lumMod val="50000"/>
                </a:schemeClr>
              </a:buClr>
            </a:pPr>
            <a:r>
              <a:rPr lang="es-ES" sz="2100" dirty="0" smtClean="0">
                <a:latin typeface="+mj-lt"/>
              </a:rPr>
              <a:t>Mejora </a:t>
            </a:r>
            <a:r>
              <a:rPr lang="es-ES" sz="2100" dirty="0">
                <a:latin typeface="+mj-lt"/>
              </a:rPr>
              <a:t>del circuito de comunicación entre los centros sanitarios y la red de emergencias.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100" dirty="0" smtClean="0">
                <a:latin typeface="+mj-lt"/>
              </a:rPr>
              <a:t>Elaboración </a:t>
            </a:r>
            <a:r>
              <a:rPr lang="es-ES" sz="2100" dirty="0">
                <a:latin typeface="+mj-lt"/>
              </a:rPr>
              <a:t>de un protocolo de traslado pediátrico para facilitar la toma de decisiones en </a:t>
            </a:r>
            <a:r>
              <a:rPr lang="es-ES" sz="2100" dirty="0" smtClean="0">
                <a:latin typeface="+mj-lt"/>
              </a:rPr>
              <a:t>cuanto al </a:t>
            </a:r>
            <a:r>
              <a:rPr lang="es-ES" sz="2100" dirty="0">
                <a:latin typeface="+mj-lt"/>
              </a:rPr>
              <a:t>tipo de transporte sanitario a </a:t>
            </a:r>
            <a:r>
              <a:rPr lang="es-ES" sz="2100" dirty="0" smtClean="0">
                <a:latin typeface="+mj-lt"/>
              </a:rPr>
              <a:t>solicitar. 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100" dirty="0" smtClean="0">
                <a:latin typeface="+mj-lt"/>
              </a:rPr>
              <a:t>Actualización </a:t>
            </a:r>
            <a:r>
              <a:rPr lang="es-ES" sz="2100" dirty="0">
                <a:latin typeface="+mj-lt"/>
              </a:rPr>
              <a:t>y estandarización de procesos asistenciales y protocolos de </a:t>
            </a:r>
            <a:r>
              <a:rPr lang="es-ES" sz="2100" dirty="0" smtClean="0">
                <a:latin typeface="+mj-lt"/>
              </a:rPr>
              <a:t>procedimientos y </a:t>
            </a:r>
            <a:r>
              <a:rPr lang="es-ES" sz="2100" dirty="0">
                <a:latin typeface="+mj-lt"/>
              </a:rPr>
              <a:t>patologías, en el ámbito </a:t>
            </a:r>
            <a:r>
              <a:rPr lang="es-ES" sz="2100" dirty="0" err="1">
                <a:latin typeface="+mj-lt"/>
              </a:rPr>
              <a:t>prehospitalario</a:t>
            </a:r>
            <a:r>
              <a:rPr lang="es-ES" sz="2100" dirty="0">
                <a:latin typeface="+mj-lt"/>
              </a:rPr>
              <a:t>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100" dirty="0" smtClean="0">
                <a:latin typeface="+mj-lt"/>
              </a:rPr>
              <a:t>Difusión </a:t>
            </a:r>
            <a:r>
              <a:rPr lang="es-ES" sz="2100" dirty="0">
                <a:latin typeface="+mj-lt"/>
              </a:rPr>
              <a:t>y actualización continua de los protocolos.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100" dirty="0" smtClean="0">
                <a:latin typeface="+mj-lt"/>
              </a:rPr>
              <a:t>Formación </a:t>
            </a:r>
            <a:r>
              <a:rPr lang="es-ES" sz="2100" dirty="0">
                <a:latin typeface="+mj-lt"/>
              </a:rPr>
              <a:t>y reciclaje para el personal que atiende urgencias pediátricas.</a:t>
            </a:r>
          </a:p>
          <a:p>
            <a:pPr>
              <a:buClr>
                <a:schemeClr val="tx2">
                  <a:lumMod val="50000"/>
                </a:schemeClr>
              </a:buClr>
            </a:pPr>
            <a:r>
              <a:rPr lang="es-ES" sz="2100" dirty="0" smtClean="0">
                <a:latin typeface="+mj-lt"/>
              </a:rPr>
              <a:t>Establecimiento </a:t>
            </a:r>
            <a:r>
              <a:rPr lang="es-ES" sz="2100" dirty="0">
                <a:latin typeface="+mj-lt"/>
              </a:rPr>
              <a:t>de indicadores que sirvan de referencia para la evaluación continua del proceso.</a:t>
            </a:r>
            <a:endParaRPr lang="es-ES" sz="2100" dirty="0" smtClean="0">
              <a:latin typeface="+mj-lt"/>
            </a:endParaRPr>
          </a:p>
          <a:p>
            <a:endParaRPr lang="es-ES" sz="21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704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611560" y="1556792"/>
            <a:ext cx="820891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" sz="19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25"/>
          <a:stretch/>
        </p:blipFill>
        <p:spPr bwMode="auto">
          <a:xfrm>
            <a:off x="753861" y="1601483"/>
            <a:ext cx="7562559" cy="3771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es-ES" dirty="0" smtClean="0"/>
              <a:t>Normas de buena práctica clínica </a:t>
            </a:r>
            <a:r>
              <a:rPr lang="es-ES" sz="2800" dirty="0" smtClean="0">
                <a:latin typeface="Arial Unicode MS" pitchFamily="34" charset="-128"/>
              </a:rPr>
              <a:t>en la atención a Urgencias Pediátricas </a:t>
            </a:r>
            <a:br>
              <a:rPr lang="es-ES" sz="2800" dirty="0" smtClean="0">
                <a:latin typeface="Arial Unicode MS" pitchFamily="34" charset="-128"/>
              </a:rPr>
            </a:br>
            <a:r>
              <a:rPr lang="es-ES" sz="2800" dirty="0" smtClean="0">
                <a:latin typeface="Arial Unicode MS" pitchFamily="34" charset="-128"/>
              </a:rPr>
              <a:t>en el ámbito </a:t>
            </a:r>
            <a:r>
              <a:rPr lang="es-ES" sz="2800" dirty="0" err="1" smtClean="0">
                <a:latin typeface="Arial Unicode MS" pitchFamily="34" charset="-128"/>
              </a:rPr>
              <a:t>prehospitalario</a:t>
            </a:r>
            <a:r>
              <a:rPr lang="es-ES" sz="2800" dirty="0" smtClean="0">
                <a:latin typeface="Arial Unicode MS" pitchFamily="34" charset="-128"/>
              </a:rPr>
              <a:t> 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9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es-ES" dirty="0" smtClean="0"/>
              <a:t>Normas de buena práctica clínica </a:t>
            </a:r>
            <a:r>
              <a:rPr lang="es-ES" sz="2800" dirty="0" smtClean="0">
                <a:latin typeface="Arial Unicode MS" pitchFamily="34" charset="-128"/>
              </a:rPr>
              <a:t>en la atención a Urgencias Pediátricas </a:t>
            </a:r>
            <a:br>
              <a:rPr lang="es-ES" sz="2800" dirty="0" smtClean="0">
                <a:latin typeface="Arial Unicode MS" pitchFamily="34" charset="-128"/>
              </a:rPr>
            </a:br>
            <a:r>
              <a:rPr lang="es-ES" sz="2800" dirty="0" smtClean="0">
                <a:latin typeface="Arial Unicode MS" pitchFamily="34" charset="-128"/>
              </a:rPr>
              <a:t>en el ámbito </a:t>
            </a:r>
            <a:r>
              <a:rPr lang="es-ES" sz="2800" dirty="0" err="1" smtClean="0">
                <a:latin typeface="Arial Unicode MS" pitchFamily="34" charset="-128"/>
              </a:rPr>
              <a:t>prehospitalario</a:t>
            </a:r>
            <a:r>
              <a:rPr lang="es-ES" sz="2800" dirty="0" smtClean="0">
                <a:latin typeface="Arial Unicode MS" pitchFamily="34" charset="-128"/>
              </a:rPr>
              <a:t> 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735486" y="1622301"/>
            <a:ext cx="7048500" cy="4267546"/>
            <a:chOff x="755576" y="1415852"/>
            <a:chExt cx="7048500" cy="426754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1844823"/>
              <a:ext cx="7048500" cy="383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488" y="1415852"/>
              <a:ext cx="6986588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518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TRIÁNGULO DE EVALUACIÓN PEDIÁTRICA </a:t>
            </a:r>
            <a:r>
              <a:rPr lang="es-ES" dirty="0" smtClean="0"/>
              <a:t>(TEP) (I)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539552" y="1628800"/>
            <a:ext cx="7992888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s-ES" sz="2800" dirty="0" smtClean="0"/>
              <a:t>El </a:t>
            </a:r>
            <a:r>
              <a:rPr lang="es-ES" sz="2800" dirty="0"/>
              <a:t>TEP es una herramienta sencilla y </a:t>
            </a:r>
            <a:r>
              <a:rPr lang="es-ES" sz="2800" dirty="0" smtClean="0"/>
              <a:t>rápida </a:t>
            </a:r>
            <a:r>
              <a:rPr lang="es-ES" sz="2400" dirty="0" smtClean="0"/>
              <a:t>(30-60``)</a:t>
            </a:r>
          </a:p>
          <a:p>
            <a:r>
              <a:rPr lang="es-ES" sz="2800" dirty="0" smtClean="0"/>
              <a:t>Se </a:t>
            </a:r>
            <a:r>
              <a:rPr lang="es-ES" sz="2800" dirty="0"/>
              <a:t>efectúa </a:t>
            </a:r>
            <a:r>
              <a:rPr lang="es-ES" sz="2800" dirty="0" smtClean="0"/>
              <a:t>una evaluación </a:t>
            </a:r>
            <a:r>
              <a:rPr lang="es-ES" sz="2800" dirty="0"/>
              <a:t>visual y auditiva sin tocar al paciente. </a:t>
            </a:r>
            <a:endParaRPr lang="es-ES" sz="2800" dirty="0" smtClean="0"/>
          </a:p>
          <a:p>
            <a:r>
              <a:rPr lang="es-ES" sz="2800" dirty="0" smtClean="0"/>
              <a:t>Su objetivo es </a:t>
            </a:r>
            <a:r>
              <a:rPr lang="es-ES" sz="2800" dirty="0"/>
              <a:t>identificar a los pacientes que presentan inestabilidad clínica, permitiendo tomar medidas </a:t>
            </a:r>
            <a:r>
              <a:rPr lang="es-ES" sz="2800" dirty="0" smtClean="0"/>
              <a:t>rápidas de </a:t>
            </a:r>
            <a:r>
              <a:rPr lang="es-ES" sz="2800" dirty="0"/>
              <a:t>soporte vital</a:t>
            </a:r>
            <a:r>
              <a:rPr lang="es-ES" sz="2800" dirty="0" smtClean="0"/>
              <a:t>.</a:t>
            </a:r>
            <a:r>
              <a:rPr lang="es-ES" sz="2800" dirty="0"/>
              <a:t> </a:t>
            </a:r>
            <a:endParaRPr lang="es-ES" sz="2800" dirty="0" smtClean="0"/>
          </a:p>
          <a:p>
            <a:r>
              <a:rPr lang="es-ES" sz="2800" dirty="0" smtClean="0"/>
              <a:t>No </a:t>
            </a:r>
            <a:r>
              <a:rPr lang="es-ES" sz="2800" dirty="0"/>
              <a:t>conlleva ninguna actuación clínica. </a:t>
            </a:r>
          </a:p>
          <a:p>
            <a:endParaRPr lang="es-ES" sz="2800" dirty="0" smtClean="0"/>
          </a:p>
          <a:p>
            <a:endParaRPr lang="es-ES" sz="2800" dirty="0" smtClean="0"/>
          </a:p>
        </p:txBody>
      </p:sp>
    </p:spTree>
    <p:extLst>
      <p:ext uri="{BB962C8B-B14F-4D97-AF65-F5344CB8AC3E}">
        <p14:creationId xmlns:p14="http://schemas.microsoft.com/office/powerpoint/2010/main" val="409073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60648"/>
            <a:ext cx="8712968" cy="1143000"/>
          </a:xfrm>
        </p:spPr>
        <p:txBody>
          <a:bodyPr/>
          <a:lstStyle/>
          <a:p>
            <a:r>
              <a:rPr lang="es-ES" dirty="0" smtClean="0">
                <a:solidFill>
                  <a:schemeClr val="tx2"/>
                </a:solidFill>
                <a:latin typeface="Arial Black" pitchFamily="34" charset="0"/>
              </a:rPr>
              <a:t>TRIÁNGULO DE EVALUACIÓN PEDIÁTRICA (TEP)  (II)</a:t>
            </a:r>
            <a:endParaRPr lang="es-ES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6" y="1700808"/>
            <a:ext cx="863378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78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nawMmTpcdlbfMFoGopqk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xxYxz5B8gosKIc50IFAKL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wjMHoTj4NvKVyizNkTnl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Hy7AzppM9zpyreModfXk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PzgoGZ8qpD1tJ3F4ATwbP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6Gj9T9JaIbWbW0vWgijG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YCToOdBRTho2reSUHAN9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sKhi5dC2cZkLXKsAcNKVb"/>
</p:tagLst>
</file>

<file path=ppt/theme/theme1.xml><?xml version="1.0" encoding="utf-8"?>
<a:theme xmlns:a="http://schemas.openxmlformats.org/drawingml/2006/main" name="3_Diseño personalizado">
  <a:themeElements>
    <a:clrScheme name="Personalizado 2">
      <a:dk1>
        <a:sysClr val="windowText" lastClr="000000"/>
      </a:dk1>
      <a:lt1>
        <a:sysClr val="window" lastClr="FFFFFF"/>
      </a:lt1>
      <a:dk2>
        <a:srgbClr val="4BACC6"/>
      </a:dk2>
      <a:lt2>
        <a:srgbClr val="EEECE1"/>
      </a:lt2>
      <a:accent1>
        <a:srgbClr val="31859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1261</Words>
  <Application>Microsoft Office PowerPoint</Application>
  <PresentationFormat>Presentación en pantalla (4:3)</PresentationFormat>
  <Paragraphs>115</Paragraphs>
  <Slides>26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3_Diseño personalizado</vt:lpstr>
      <vt:lpstr> URGENCIAS DE PEDIATRÍA:  PROTOCOLOS DE ATENCIÓN PREHOSPITALARIA   Vol 25, nº 2 - 2017</vt:lpstr>
      <vt:lpstr>Sumario</vt:lpstr>
      <vt:lpstr>Introducción</vt:lpstr>
      <vt:lpstr>Introducción (II)</vt:lpstr>
      <vt:lpstr>Objetivos del GIDEP  (Grupo Interdisciplinar de Emergencias Pediátricas):</vt:lpstr>
      <vt:lpstr>Normas de buena práctica clínica en la atención a Urgencias Pediátricas  en el ámbito prehospitalario  (I)</vt:lpstr>
      <vt:lpstr>Normas de buena práctica clínica en la atención a Urgencias Pediátricas  en el ámbito prehospitalario  (II)</vt:lpstr>
      <vt:lpstr>TRIÁNGULO DE EVALUACIÓN PEDIÁTRICA (TEP) (I)</vt:lpstr>
      <vt:lpstr>TRIÁNGULO DE EVALUACIÓN PEDIÁTRICA (TEP)  (II)</vt:lpstr>
      <vt:lpstr>TRIÁNGULO DE EVALUACIÓN PEDIÁTRICA (TEP)  (III)</vt:lpstr>
      <vt:lpstr>TRIAJE DE ENFERMERÍA</vt:lpstr>
      <vt:lpstr>TRIAJE DE ENFERMERÍA (II)</vt:lpstr>
      <vt:lpstr>TRIAJE DE ENFERMERÍA (III)</vt:lpstr>
      <vt:lpstr>SCORE DE TRASLADO</vt:lpstr>
      <vt:lpstr>PROTOCOLOS</vt:lpstr>
      <vt:lpstr>PROTOCOLOS (II)</vt:lpstr>
      <vt:lpstr>Ejemplo: crisis asmática</vt:lpstr>
      <vt:lpstr>Presentación de PowerPoint</vt:lpstr>
      <vt:lpstr>MEDICACIÓN Y MATERIAL DE URGENCIAS PEDIÁTRICAS </vt:lpstr>
      <vt:lpstr>MEDICACIÓN Y MATERIAL DE URGENCIAS PEDIÁTRICAS (II) </vt:lpstr>
      <vt:lpstr>MEDICACIÓN Y MATERIAL DE URGENCIAS PEDIÁTRICAS (III) </vt:lpstr>
      <vt:lpstr>MEDICACIÓN Y MATERIAL DE URGENCIAS PEDIÁTRICAS (IV) </vt:lpstr>
      <vt:lpstr>MEDICACIÓN Y MATERIAL DE URGENCIAS PEDIÁTRICAS (V) </vt:lpstr>
      <vt:lpstr>Presentación de PowerPoint</vt:lpstr>
      <vt:lpstr>Presentación de PowerPoint</vt:lpstr>
      <vt:lpstr>Para mas información y bibliografía…</vt:lpstr>
    </vt:vector>
  </TitlesOfParts>
  <Company>N.G.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INFAC Información Farmacoterapéutica</dc:title>
  <dc:creator>COMITE REDACCION INFAC</dc:creator>
  <cp:lastModifiedBy>Varona Garcia, Carlos Felipe</cp:lastModifiedBy>
  <cp:revision>188</cp:revision>
  <dcterms:created xsi:type="dcterms:W3CDTF">2007-11-13T08:52:06Z</dcterms:created>
  <dcterms:modified xsi:type="dcterms:W3CDTF">2017-05-11T10:27:40Z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Google.Documents.DocumentId">
    <vt:lpwstr>160ivq7-8rTnREubEONBuH9j9k92nA21cNajGSl9HSP4</vt:lpwstr>
  </property>
  <property fmtid="{D5CDD505-2E9C-101B-9397-08002B2CF9AE}" pid="3" name="Google.Documents.RevisionId">
    <vt:lpwstr>12863737458791287082</vt:lpwstr>
  </property>
  <property fmtid="{D5CDD505-2E9C-101B-9397-08002B2CF9AE}" pid="4" name="Google.Documents.PreviousRevisionId">
    <vt:lpwstr>12445244904266056390</vt:lpwstr>
  </property>
  <property fmtid="{D5CDD505-2E9C-101B-9397-08002B2CF9AE}" pid="5" name="Google.Documents.PluginVersion">
    <vt:lpwstr>2.0.2026.3768</vt:lpwstr>
  </property>
  <property fmtid="{D5CDD505-2E9C-101B-9397-08002B2CF9AE}" pid="6" name="Google.Documents.MergeIncapabilityFlags">
    <vt:i4>0</vt:i4>
  </property>
  <property fmtid="{D5CDD505-2E9C-101B-9397-08002B2CF9AE}" pid="7" name="Google.Documents.Tracking">
    <vt:lpwstr>true</vt:lpwstr>
  </property>
</Properties>
</file>